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gerian" panose="04020705040A02060702" pitchFamily="82" charset="0"/>
      <p:regular r:id="rId13"/>
    </p:embeddedFont>
    <p:embeddedFont>
      <p:font typeface="Epilogue" panose="020B0604020202020204" charset="0"/>
      <p:regular r:id="rId14"/>
    </p:embeddedFont>
    <p:embeddedFont>
      <p:font typeface="Fraunces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8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483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76187"/>
            <a:ext cx="4477107" cy="44771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1919" y="1847850"/>
            <a:ext cx="79203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Railway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831919" y="2783443"/>
            <a:ext cx="801219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Welcome to our presentation on the Railway Management System, a comprehensive database project designed to showcase the power and practicality of Database Management Systems in real-world applications. This project highlights the critical role of robust database solutions in managing complex transportation networks.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12BFC-D2EA-8AB5-51F8-856199D53CD5}"/>
              </a:ext>
            </a:extLst>
          </p:cNvPr>
          <p:cNvSpPr/>
          <p:nvPr/>
        </p:nvSpPr>
        <p:spPr>
          <a:xfrm>
            <a:off x="12633158" y="7652084"/>
            <a:ext cx="1997242" cy="577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13579-2237-7787-4619-39C25E040126}"/>
              </a:ext>
            </a:extLst>
          </p:cNvPr>
          <p:cNvSpPr txBox="1"/>
          <p:nvPr/>
        </p:nvSpPr>
        <p:spPr>
          <a:xfrm>
            <a:off x="12845490" y="7679232"/>
            <a:ext cx="199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Group-1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740" y="461010"/>
            <a:ext cx="4191595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ER DIAGRAM: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6" y="199136"/>
            <a:ext cx="14557963" cy="8379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0AC933-3B10-9C78-4FDE-E92BE304A404}"/>
              </a:ext>
            </a:extLst>
          </p:cNvPr>
          <p:cNvSpPr/>
          <p:nvPr/>
        </p:nvSpPr>
        <p:spPr>
          <a:xfrm>
            <a:off x="12753474" y="7736305"/>
            <a:ext cx="1876926" cy="493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94F8F-F243-B65E-2F00-E004291842C3}"/>
              </a:ext>
            </a:extLst>
          </p:cNvPr>
          <p:cNvSpPr txBox="1"/>
          <p:nvPr/>
        </p:nvSpPr>
        <p:spPr>
          <a:xfrm>
            <a:off x="12897853" y="7736304"/>
            <a:ext cx="18769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Group-1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197" y="487323"/>
            <a:ext cx="10338078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 to DBMS and Its Real-World Impact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0197" y="1483995"/>
            <a:ext cx="248638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Foundation of Data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20197" y="1938099"/>
            <a:ext cx="6478905" cy="1133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Database Management Systems (DBMS) are the backbone of modern information technology, providing a structured way to store, retrieve, and manage data efficiently. They are essential for any application dealing with large volumes of information.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20197" y="3270885"/>
            <a:ext cx="6478905" cy="1815822"/>
          </a:xfrm>
          <a:prstGeom prst="roundRect">
            <a:avLst>
              <a:gd name="adj" fmla="val 409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4982" y="3455670"/>
            <a:ext cx="531614" cy="531614"/>
          </a:xfrm>
          <a:prstGeom prst="roundRect">
            <a:avLst>
              <a:gd name="adj" fmla="val 17198730"/>
            </a:avLst>
          </a:prstGeom>
          <a:solidFill>
            <a:srgbClr val="8C98CA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190" y="3601879"/>
            <a:ext cx="239197" cy="23919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04982" y="4164449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Storage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04982" y="4618553"/>
            <a:ext cx="610933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Organized and secure storage.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20197" y="5263872"/>
            <a:ext cx="6478905" cy="1815822"/>
          </a:xfrm>
          <a:prstGeom prst="roundRect">
            <a:avLst>
              <a:gd name="adj" fmla="val 409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804982" y="5448657"/>
            <a:ext cx="531614" cy="531614"/>
          </a:xfrm>
          <a:prstGeom prst="roundRect">
            <a:avLst>
              <a:gd name="adj" fmla="val 17198730"/>
            </a:avLst>
          </a:prstGeom>
          <a:solidFill>
            <a:srgbClr val="8C98CA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190" y="5594866"/>
            <a:ext cx="239197" cy="23919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04982" y="6157436"/>
            <a:ext cx="221527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Efficient Retrieval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804982" y="6611541"/>
            <a:ext cx="610933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Quick access to information.</a:t>
            </a:r>
            <a:endParaRPr lang="en-US" sz="13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918" y="1506142"/>
            <a:ext cx="6478905" cy="60978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4CFC36-E0D1-0255-9687-3566D979BC62}"/>
              </a:ext>
            </a:extLst>
          </p:cNvPr>
          <p:cNvSpPr/>
          <p:nvPr/>
        </p:nvSpPr>
        <p:spPr>
          <a:xfrm>
            <a:off x="12729411" y="7742278"/>
            <a:ext cx="1900989" cy="487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E44957-063D-3E3C-E07A-D9A610DC0B71}"/>
              </a:ext>
            </a:extLst>
          </p:cNvPr>
          <p:cNvSpPr txBox="1"/>
          <p:nvPr/>
        </p:nvSpPr>
        <p:spPr>
          <a:xfrm>
            <a:off x="12887886" y="7742278"/>
            <a:ext cx="19009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Group-1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318"/>
            <a:ext cx="111453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Overview: Managing the Railways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64725"/>
            <a:ext cx="4196358" cy="4262557"/>
          </a:xfrm>
          <a:prstGeom prst="roundRect">
            <a:avLst>
              <a:gd name="adj" fmla="val 3486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564725"/>
            <a:ext cx="121920" cy="4262557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2201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is a Railway Management System?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666768"/>
            <a:ext cx="359033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Railway Management System is a database application designed to streamline the operations of a railway network. It acts as a central hub for all critical data, from train details to passenger bookings.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564725"/>
            <a:ext cx="4196358" cy="4262557"/>
          </a:xfrm>
          <a:prstGeom prst="roundRect">
            <a:avLst>
              <a:gd name="adj" fmla="val 3486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564725"/>
            <a:ext cx="121920" cy="4262557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822019"/>
            <a:ext cx="31158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Purpose and Efficiency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312438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primary goal is to enhance the efficiency of railway operations. It helps in effectively managing trains, passenger information, intricate schedules, and revenue generation.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564725"/>
            <a:ext cx="4196358" cy="4262557"/>
          </a:xfrm>
          <a:prstGeom prst="roundRect">
            <a:avLst>
              <a:gd name="adj" fmla="val 3486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564725"/>
            <a:ext cx="121920" cy="4262557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822019"/>
            <a:ext cx="3530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Areas of Management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312438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 routing and availability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988868" y="375463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Passenger booking and seating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988868" y="455973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Dynamic schedule adjustments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988868" y="536483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Revenue tracking and analysis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0E8607-D0D7-DA18-E34A-8F5EAC774E38}"/>
              </a:ext>
            </a:extLst>
          </p:cNvPr>
          <p:cNvSpPr/>
          <p:nvPr/>
        </p:nvSpPr>
        <p:spPr>
          <a:xfrm>
            <a:off x="12753474" y="7712243"/>
            <a:ext cx="1876926" cy="517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5C686-E9F3-C8B3-FE0F-75AC4E51B25B}"/>
              </a:ext>
            </a:extLst>
          </p:cNvPr>
          <p:cNvSpPr txBox="1"/>
          <p:nvPr/>
        </p:nvSpPr>
        <p:spPr>
          <a:xfrm>
            <a:off x="12898028" y="7712243"/>
            <a:ext cx="18769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Group-1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352" y="337796"/>
            <a:ext cx="5486400" cy="7291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700207" y="577096"/>
            <a:ext cx="7743587" cy="1250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This Project? Bridging Theory and Practice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207" y="2127528"/>
            <a:ext cx="7743587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project was chosen for its unparalleled ability to demonstrate complex DBMS concepts within a tangible, real-world context.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0207" y="3099078"/>
            <a:ext cx="100013" cy="100012"/>
          </a:xfrm>
          <a:prstGeom prst="roundRect">
            <a:avLst>
              <a:gd name="adj" fmla="val 457145"/>
            </a:avLst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1000244" y="2992874"/>
            <a:ext cx="276308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Real-life Data Intensity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00244" y="3425547"/>
            <a:ext cx="7443549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Railway systems are inherently data-intensive, making them perfect case studies for database design and implementation. Every train movement, every ticket sold, every passenger interaction generates valuable data.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0207" y="4892397"/>
            <a:ext cx="100013" cy="100012"/>
          </a:xfrm>
          <a:prstGeom prst="roundRect">
            <a:avLst>
              <a:gd name="adj" fmla="val 457145"/>
            </a:avLst>
          </a:prstGeom>
          <a:solidFill>
            <a:srgbClr val="8C98CA"/>
          </a:solidFill>
          <a:ln/>
        </p:spPr>
      </p:sp>
      <p:sp>
        <p:nvSpPr>
          <p:cNvPr id="9" name="Text 6"/>
          <p:cNvSpPr/>
          <p:nvPr/>
        </p:nvSpPr>
        <p:spPr>
          <a:xfrm>
            <a:off x="1000244" y="4786193"/>
            <a:ext cx="4119920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Comprehensive DBMS Application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00244" y="5218867"/>
            <a:ext cx="7443549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 utilizes a broad spectrum of DBMS concepts, including: tables, relationships, joins, subqueries, and views, offering a holistic learning experience.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00207" y="6685717"/>
            <a:ext cx="100013" cy="100012"/>
          </a:xfrm>
          <a:prstGeom prst="roundRect">
            <a:avLst>
              <a:gd name="adj" fmla="val 457145"/>
            </a:avLst>
          </a:prstGeom>
          <a:solidFill>
            <a:srgbClr val="8C98CA"/>
          </a:solidFill>
          <a:ln/>
        </p:spPr>
      </p:sp>
      <p:sp>
        <p:nvSpPr>
          <p:cNvPr id="12" name="Text 9"/>
          <p:cNvSpPr/>
          <p:nvPr/>
        </p:nvSpPr>
        <p:spPr>
          <a:xfrm>
            <a:off x="1000244" y="6579513"/>
            <a:ext cx="3178969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Practical Design &amp; Queries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00244" y="7012186"/>
            <a:ext cx="7443549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project offers hands-on experience in practical database design and constructing sophisticated SQL queries for various operational needs.</a:t>
            </a:r>
            <a:endParaRPr lang="en-US" sz="15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521AB-A28A-5074-5F0A-8F9DE8AA9920}"/>
              </a:ext>
            </a:extLst>
          </p:cNvPr>
          <p:cNvSpPr/>
          <p:nvPr/>
        </p:nvSpPr>
        <p:spPr>
          <a:xfrm>
            <a:off x="12813632" y="7652503"/>
            <a:ext cx="1816768" cy="57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lgerian" panose="04020705040A02060702" pitchFamily="82" charset="0"/>
            </a:endParaRPr>
          </a:p>
          <a:p>
            <a:pPr algn="ctr"/>
            <a:endParaRPr lang="en-US" sz="2800" dirty="0">
              <a:latin typeface="Algerian" panose="04020705040A02060702" pitchFamily="82" charset="0"/>
            </a:endParaRPr>
          </a:p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5F4914-F55A-93D8-36CC-B04C2C39C822}"/>
              </a:ext>
            </a:extLst>
          </p:cNvPr>
          <p:cNvSpPr txBox="1"/>
          <p:nvPr/>
        </p:nvSpPr>
        <p:spPr>
          <a:xfrm>
            <a:off x="12916082" y="7652504"/>
            <a:ext cx="18167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Group-1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839" y="486966"/>
            <a:ext cx="6817043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Database Features Implemented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9839" y="1394460"/>
            <a:ext cx="133907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system implements several key database features essential for effective railway management.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9839" y="2076093"/>
            <a:ext cx="13390721" cy="22860"/>
          </a:xfrm>
          <a:prstGeom prst="roundRect">
            <a:avLst>
              <a:gd name="adj" fmla="val 325378"/>
            </a:avLst>
          </a:prstGeom>
          <a:solidFill>
            <a:srgbClr val="414A70"/>
          </a:solidFill>
          <a:ln/>
        </p:spPr>
      </p:sp>
      <p:sp>
        <p:nvSpPr>
          <p:cNvPr id="5" name="Shape 3"/>
          <p:cNvSpPr/>
          <p:nvPr/>
        </p:nvSpPr>
        <p:spPr>
          <a:xfrm>
            <a:off x="2766417" y="2076093"/>
            <a:ext cx="22860" cy="531257"/>
          </a:xfrm>
          <a:prstGeom prst="roundRect">
            <a:avLst>
              <a:gd name="adj" fmla="val 325378"/>
            </a:avLst>
          </a:prstGeom>
          <a:solidFill>
            <a:srgbClr val="414A70"/>
          </a:solidFill>
          <a:ln/>
        </p:spPr>
      </p:sp>
      <p:sp>
        <p:nvSpPr>
          <p:cNvPr id="6" name="Shape 4"/>
          <p:cNvSpPr/>
          <p:nvPr/>
        </p:nvSpPr>
        <p:spPr>
          <a:xfrm>
            <a:off x="2578656" y="1876901"/>
            <a:ext cx="398383" cy="398383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645033" y="1910120"/>
            <a:ext cx="26562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25535" y="2784515"/>
            <a:ext cx="270462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Train Information Listing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96885" y="3167301"/>
            <a:ext cx="3961924" cy="84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Easily list all trains, including their source and destination station names, providing clarity and comprehensive overview for users.</a:t>
            </a:r>
            <a:endParaRPr lang="en-US" sz="13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85" y="4216241"/>
            <a:ext cx="3961924" cy="3174802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303770" y="2076093"/>
            <a:ext cx="22860" cy="531257"/>
          </a:xfrm>
          <a:prstGeom prst="roundRect">
            <a:avLst>
              <a:gd name="adj" fmla="val 325378"/>
            </a:avLst>
          </a:prstGeom>
          <a:solidFill>
            <a:srgbClr val="414A70"/>
          </a:solidFill>
          <a:ln/>
        </p:spPr>
      </p:sp>
      <p:sp>
        <p:nvSpPr>
          <p:cNvPr id="12" name="Shape 9"/>
          <p:cNvSpPr/>
          <p:nvPr/>
        </p:nvSpPr>
        <p:spPr>
          <a:xfrm>
            <a:off x="7116008" y="1876901"/>
            <a:ext cx="398383" cy="398383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182386" y="1910120"/>
            <a:ext cx="26562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934075" y="2784515"/>
            <a:ext cx="276225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City-Specific Train Search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5334238" y="3167301"/>
            <a:ext cx="3961924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Utilize subqueries to efficiently find all trains originating from a specific city, enabling precise travel planning.</a:t>
            </a:r>
            <a:endParaRPr lang="en-US" sz="13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238" y="4216241"/>
            <a:ext cx="3961924" cy="3174802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11841123" y="2076093"/>
            <a:ext cx="22860" cy="531257"/>
          </a:xfrm>
          <a:prstGeom prst="roundRect">
            <a:avLst>
              <a:gd name="adj" fmla="val 325378"/>
            </a:avLst>
          </a:prstGeom>
          <a:solidFill>
            <a:srgbClr val="414A70"/>
          </a:solidFill>
          <a:ln/>
        </p:spPr>
      </p:sp>
      <p:sp>
        <p:nvSpPr>
          <p:cNvPr id="18" name="Shape 14"/>
          <p:cNvSpPr/>
          <p:nvPr/>
        </p:nvSpPr>
        <p:spPr>
          <a:xfrm>
            <a:off x="11653361" y="1876901"/>
            <a:ext cx="398383" cy="398383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1719739" y="1910120"/>
            <a:ext cx="26562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10340697" y="2784515"/>
            <a:ext cx="302359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Passenger Booking Retrieval</a:t>
            </a:r>
            <a:endParaRPr lang="en-US" sz="1700" dirty="0"/>
          </a:p>
        </p:txBody>
      </p:sp>
      <p:sp>
        <p:nvSpPr>
          <p:cNvPr id="21" name="Text 17"/>
          <p:cNvSpPr/>
          <p:nvPr/>
        </p:nvSpPr>
        <p:spPr>
          <a:xfrm>
            <a:off x="9871591" y="3167301"/>
            <a:ext cx="3961924" cy="84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Quickly retrieve a list of all passengers booked for a particular train (e.g., Train ID = 101).</a:t>
            </a:r>
            <a:endParaRPr lang="en-US" sz="1350" dirty="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591" y="4216241"/>
            <a:ext cx="3961924" cy="317480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FFA90A-88A5-6A41-4C83-D1D2351390C3}"/>
              </a:ext>
            </a:extLst>
          </p:cNvPr>
          <p:cNvSpPr/>
          <p:nvPr/>
        </p:nvSpPr>
        <p:spPr>
          <a:xfrm>
            <a:off x="12789568" y="7699007"/>
            <a:ext cx="1840832" cy="530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468923-90D4-9B05-80E4-F7A6C6D736E6}"/>
              </a:ext>
            </a:extLst>
          </p:cNvPr>
          <p:cNvSpPr txBox="1"/>
          <p:nvPr/>
        </p:nvSpPr>
        <p:spPr>
          <a:xfrm>
            <a:off x="12913099" y="7699006"/>
            <a:ext cx="18408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Group-1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5071943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Dynamic Data with Views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Views provide simplified and customized perspectives of our complex database, enhancing usability and security without altering underlying data.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87" y="1953936"/>
            <a:ext cx="6528673" cy="593746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26060" y="2203847"/>
            <a:ext cx="6528673" cy="1566386"/>
          </a:xfrm>
          <a:prstGeom prst="roundRect">
            <a:avLst>
              <a:gd name="adj" fmla="val 7005"/>
            </a:avLst>
          </a:prstGeom>
          <a:solidFill>
            <a:srgbClr val="080E26"/>
          </a:solidFill>
          <a:ln/>
        </p:spPr>
      </p:sp>
      <p:sp>
        <p:nvSpPr>
          <p:cNvPr id="6" name="Shape 3"/>
          <p:cNvSpPr/>
          <p:nvPr/>
        </p:nvSpPr>
        <p:spPr>
          <a:xfrm>
            <a:off x="7526060" y="2180987"/>
            <a:ext cx="6528673" cy="91440"/>
          </a:xfrm>
          <a:prstGeom prst="roundRect">
            <a:avLst>
              <a:gd name="adj" fmla="val 76556"/>
            </a:avLst>
          </a:prstGeom>
          <a:solidFill>
            <a:srgbClr val="8C98CA"/>
          </a:solidFill>
          <a:ln/>
        </p:spPr>
      </p:sp>
      <p:sp>
        <p:nvSpPr>
          <p:cNvPr id="7" name="Shape 4"/>
          <p:cNvSpPr/>
          <p:nvPr/>
        </p:nvSpPr>
        <p:spPr>
          <a:xfrm>
            <a:off x="10540425" y="1953935"/>
            <a:ext cx="499943" cy="499943"/>
          </a:xfrm>
          <a:prstGeom prst="roundRect">
            <a:avLst>
              <a:gd name="adj" fmla="val 182901"/>
            </a:avLst>
          </a:prstGeom>
          <a:solidFill>
            <a:srgbClr val="8C98CA"/>
          </a:solidFill>
          <a:ln/>
        </p:spPr>
      </p:sp>
      <p:sp>
        <p:nvSpPr>
          <p:cNvPr id="8" name="Text 5"/>
          <p:cNvSpPr/>
          <p:nvPr/>
        </p:nvSpPr>
        <p:spPr>
          <a:xfrm>
            <a:off x="10728151" y="2009019"/>
            <a:ext cx="19990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715488" y="2620447"/>
            <a:ext cx="260223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Revenue per Journey Date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715488" y="3047405"/>
            <a:ext cx="614981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view aggregates financial data to show the total revenue generated for each journey date, providing critical insights for financial analysis.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516633" y="4186714"/>
            <a:ext cx="6528673" cy="1566386"/>
          </a:xfrm>
          <a:prstGeom prst="roundRect">
            <a:avLst>
              <a:gd name="adj" fmla="val 7005"/>
            </a:avLst>
          </a:prstGeom>
          <a:solidFill>
            <a:srgbClr val="080E26"/>
          </a:solidFill>
          <a:ln/>
        </p:spPr>
      </p:sp>
      <p:sp>
        <p:nvSpPr>
          <p:cNvPr id="12" name="Shape 9"/>
          <p:cNvSpPr/>
          <p:nvPr/>
        </p:nvSpPr>
        <p:spPr>
          <a:xfrm>
            <a:off x="7526060" y="4163854"/>
            <a:ext cx="6528673" cy="91440"/>
          </a:xfrm>
          <a:prstGeom prst="roundRect">
            <a:avLst>
              <a:gd name="adj" fmla="val 76556"/>
            </a:avLst>
          </a:prstGeom>
          <a:solidFill>
            <a:srgbClr val="8C98CA"/>
          </a:solidFill>
          <a:ln/>
        </p:spPr>
      </p:sp>
      <p:sp>
        <p:nvSpPr>
          <p:cNvPr id="13" name="Shape 10"/>
          <p:cNvSpPr/>
          <p:nvPr/>
        </p:nvSpPr>
        <p:spPr>
          <a:xfrm>
            <a:off x="10540425" y="3936802"/>
            <a:ext cx="499943" cy="499943"/>
          </a:xfrm>
          <a:prstGeom prst="roundRect">
            <a:avLst>
              <a:gd name="adj" fmla="val 182901"/>
            </a:avLst>
          </a:prstGeom>
          <a:solidFill>
            <a:srgbClr val="8C98CA"/>
          </a:solidFill>
          <a:ln/>
        </p:spPr>
      </p:sp>
      <p:sp>
        <p:nvSpPr>
          <p:cNvPr id="14" name="Text 11"/>
          <p:cNvSpPr/>
          <p:nvPr/>
        </p:nvSpPr>
        <p:spPr>
          <a:xfrm>
            <a:off x="10718724" y="4024109"/>
            <a:ext cx="19990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715488" y="4603313"/>
            <a:ext cx="2111454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Seat Occupancy View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715488" y="5030272"/>
            <a:ext cx="614981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view that compares booked seats versus total available seats for every train, aiding in capacity management and ticket sales strategies.</a:t>
            </a:r>
            <a:endParaRPr lang="en-US" sz="13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80B03A-FF1C-EF5B-5F40-B34038D4717C}"/>
              </a:ext>
            </a:extLst>
          </p:cNvPr>
          <p:cNvSpPr/>
          <p:nvPr/>
        </p:nvSpPr>
        <p:spPr>
          <a:xfrm>
            <a:off x="12837694" y="7628021"/>
            <a:ext cx="1792705" cy="601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DAFDB1-53C9-C9B5-D9FF-462EA73E1CF7}"/>
              </a:ext>
            </a:extLst>
          </p:cNvPr>
          <p:cNvSpPr txBox="1"/>
          <p:nvPr/>
        </p:nvSpPr>
        <p:spPr>
          <a:xfrm>
            <a:off x="12885818" y="7682389"/>
            <a:ext cx="17927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Group-1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156" y="563166"/>
            <a:ext cx="7710487" cy="1279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Technologies Underpinning the System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3156" y="2150269"/>
            <a:ext cx="7710487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Railway Management System leverages industry-standard technologies to ensure robust and efficient operation.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3156" y="3035975"/>
            <a:ext cx="614363" cy="6143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73503" y="3208734"/>
            <a:ext cx="3729157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Database Management System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073503" y="3651528"/>
            <a:ext cx="684014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Powered by </a:t>
            </a: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MySQL or Oracle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providing a reliable and scalable foundation for data storage and retrieval.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3156" y="4716423"/>
            <a:ext cx="614363" cy="6143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73503" y="4889182"/>
            <a:ext cx="2559963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SQL Queries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073503" y="5331976"/>
            <a:ext cx="684014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Extensive use of </a:t>
            </a: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SELECT, JOIN, SUBQUERY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VIEW ,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and </a:t>
            </a: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TRIGGER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commands for powerful data manipulation and analysis.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3156" y="6396871"/>
            <a:ext cx="614363" cy="6143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73503" y="6569631"/>
            <a:ext cx="2559963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ER Diagram 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073503" y="7012424"/>
            <a:ext cx="684014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Designed with a clear Entity-Relationship Diagram for optimal database architecture.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498F5-5BF3-918C-3DFE-C4D894E65B73}"/>
              </a:ext>
            </a:extLst>
          </p:cNvPr>
          <p:cNvSpPr/>
          <p:nvPr/>
        </p:nvSpPr>
        <p:spPr>
          <a:xfrm>
            <a:off x="12717379" y="7667744"/>
            <a:ext cx="1913021" cy="561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DFF0D-D7D6-880F-02FC-3D8AE59B4FD1}"/>
              </a:ext>
            </a:extLst>
          </p:cNvPr>
          <p:cNvSpPr txBox="1"/>
          <p:nvPr/>
        </p:nvSpPr>
        <p:spPr>
          <a:xfrm>
            <a:off x="12837695" y="7667744"/>
            <a:ext cx="19130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Group-1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737592"/>
            <a:ext cx="5943600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Learning Outcomes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519" y="1801416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project provided invaluable insights and practical experience in database management.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922627" y="2367082"/>
            <a:ext cx="2196108" cy="1528405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874651" y="2948821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326261" y="2574608"/>
            <a:ext cx="2751892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Practical SQL Mastery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326261" y="3023592"/>
            <a:ext cx="8370094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Developed a deeper understanding and practical application of complex SQL queries and views for various scenarios.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22438" y="3885962"/>
            <a:ext cx="8577739" cy="11430"/>
          </a:xfrm>
          <a:prstGeom prst="roundRect">
            <a:avLst>
              <a:gd name="adj" fmla="val 762854"/>
            </a:avLst>
          </a:prstGeom>
          <a:solidFill>
            <a:srgbClr val="414A70"/>
          </a:solidFill>
          <a:ln/>
        </p:spPr>
      </p:sp>
      <p:sp>
        <p:nvSpPr>
          <p:cNvPr id="9" name="Shape 7"/>
          <p:cNvSpPr/>
          <p:nvPr/>
        </p:nvSpPr>
        <p:spPr>
          <a:xfrm>
            <a:off x="1824514" y="3999190"/>
            <a:ext cx="4392335" cy="1528405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874651" y="4580930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6424374" y="4206716"/>
            <a:ext cx="3545562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Real-World Database Design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6424374" y="4551759"/>
            <a:ext cx="7271980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Gained hands-on experience in designing a database for a complex, operational system, considering scalability and efficiency.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20552" y="5518071"/>
            <a:ext cx="7479625" cy="11430"/>
          </a:xfrm>
          <a:prstGeom prst="roundRect">
            <a:avLst>
              <a:gd name="adj" fmla="val 762854"/>
            </a:avLst>
          </a:prstGeom>
          <a:solidFill>
            <a:srgbClr val="414A70"/>
          </a:solidFill>
          <a:ln/>
        </p:spPr>
      </p:sp>
      <p:sp>
        <p:nvSpPr>
          <p:cNvPr id="14" name="Shape 12"/>
          <p:cNvSpPr/>
          <p:nvPr/>
        </p:nvSpPr>
        <p:spPr>
          <a:xfrm>
            <a:off x="726519" y="5631299"/>
            <a:ext cx="6588681" cy="1860590"/>
          </a:xfrm>
          <a:prstGeom prst="roundRect">
            <a:avLst>
              <a:gd name="adj" fmla="val 468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74889" y="6379131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7522726" y="5838825"/>
            <a:ext cx="374237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Integrity &amp; Relationships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522726" y="6287810"/>
            <a:ext cx="6173629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Reinforced knowledge of maintaining data integrity, establishing robust relationships, and ensuring data consistency across the system.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FBE33A-6032-B495-09B7-559ABEC3C622}"/>
              </a:ext>
            </a:extLst>
          </p:cNvPr>
          <p:cNvSpPr/>
          <p:nvPr/>
        </p:nvSpPr>
        <p:spPr>
          <a:xfrm>
            <a:off x="12801600" y="7712242"/>
            <a:ext cx="1828800" cy="517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5270B2-2B03-D63A-A37F-96AF1915FCA7}"/>
              </a:ext>
            </a:extLst>
          </p:cNvPr>
          <p:cNvSpPr txBox="1"/>
          <p:nvPr/>
        </p:nvSpPr>
        <p:spPr>
          <a:xfrm>
            <a:off x="12861758" y="7712242"/>
            <a:ext cx="1828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Group-1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567452"/>
            <a:ext cx="7589758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Conclusion: Beyond the Tracks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233" y="1707594"/>
            <a:ext cx="6341269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Railway Management System project successfully demonstrated the application of DBMS principles to simulate and manage real-life railway operations.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2233" y="2929890"/>
            <a:ext cx="6341269" cy="3218259"/>
          </a:xfrm>
          <a:prstGeom prst="roundRect">
            <a:avLst>
              <a:gd name="adj" fmla="val 269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9853" y="2937510"/>
            <a:ext cx="6326029" cy="1601510"/>
          </a:xfrm>
          <a:prstGeom prst="roundRect">
            <a:avLst>
              <a:gd name="adj" fmla="val 5412"/>
            </a:avLst>
          </a:prstGeom>
          <a:solidFill>
            <a:srgbClr val="283157"/>
          </a:solidFill>
          <a:ln/>
        </p:spPr>
      </p:sp>
      <p:sp>
        <p:nvSpPr>
          <p:cNvPr id="6" name="Text 4"/>
          <p:cNvSpPr/>
          <p:nvPr/>
        </p:nvSpPr>
        <p:spPr>
          <a:xfrm>
            <a:off x="936188" y="3143845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Summary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36188" y="3672602"/>
            <a:ext cx="591335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functional database system managing trains, passengers, schedules, and revenue.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9853" y="4539020"/>
            <a:ext cx="6326029" cy="1601510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9" name="Shape 7"/>
          <p:cNvSpPr/>
          <p:nvPr/>
        </p:nvSpPr>
        <p:spPr>
          <a:xfrm>
            <a:off x="729853" y="4539020"/>
            <a:ext cx="6326029" cy="22860"/>
          </a:xfrm>
          <a:prstGeom prst="roundRect">
            <a:avLst>
              <a:gd name="adj" fmla="val 379178"/>
            </a:avLst>
          </a:prstGeom>
          <a:solidFill>
            <a:srgbClr val="414A70"/>
          </a:solidFill>
          <a:ln/>
        </p:spPr>
      </p:sp>
      <p:sp>
        <p:nvSpPr>
          <p:cNvPr id="10" name="Text 8"/>
          <p:cNvSpPr/>
          <p:nvPr/>
        </p:nvSpPr>
        <p:spPr>
          <a:xfrm>
            <a:off x="936188" y="4745355"/>
            <a:ext cx="269247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Real-world Reflection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36188" y="5274112"/>
            <a:ext cx="591335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Accurately mirrors the complexities and data demands of a modern railway network.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18" y="1754029"/>
            <a:ext cx="5676781" cy="56767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DA325CF-BFFA-04BD-9A3F-FFF23690F00F}"/>
              </a:ext>
            </a:extLst>
          </p:cNvPr>
          <p:cNvSpPr/>
          <p:nvPr/>
        </p:nvSpPr>
        <p:spPr>
          <a:xfrm>
            <a:off x="12765505" y="7736305"/>
            <a:ext cx="1864895" cy="493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D643C-94F3-E99E-7091-84DCD1198D25}"/>
              </a:ext>
            </a:extLst>
          </p:cNvPr>
          <p:cNvSpPr txBox="1"/>
          <p:nvPr/>
        </p:nvSpPr>
        <p:spPr>
          <a:xfrm>
            <a:off x="12861758" y="7736305"/>
            <a:ext cx="18648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Group-1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737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Algerian</vt:lpstr>
      <vt:lpstr>Epilogue</vt:lpstr>
      <vt:lpstr>Fraunces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SHUBRATA'S PARADISE.</dc:creator>
  <cp:lastModifiedBy>Kallol Das Kushol</cp:lastModifiedBy>
  <cp:revision>7</cp:revision>
  <dcterms:created xsi:type="dcterms:W3CDTF">2025-12-22T20:44:13Z</dcterms:created>
  <dcterms:modified xsi:type="dcterms:W3CDTF">2025-12-30T06:24:51Z</dcterms:modified>
</cp:coreProperties>
</file>